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Alice" panose="020B0604020202020204" charset="0"/>
      <p:regular r:id="rId10"/>
    </p:embeddedFont>
    <p:embeddedFont>
      <p:font typeface="Lora" pitchFamily="2" charset="0"/>
      <p:regular r:id="rId11"/>
      <p:bold r:id="rId12"/>
      <p:italic r:id="rId13"/>
      <p:boldItalic r:id="rId14"/>
    </p:embeddedFont>
    <p:embeddedFont>
      <p:font typeface="Lora Bold" pitchFamily="2" charset="0"/>
      <p:bold r:id="rId15"/>
    </p:embeddedFont>
  </p:embeddedFontLst>
  <p:defaultText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B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57939E-BEB6-EEA2-5932-4F4CB8C7D40F}" v="21" dt="2025-06-27T01:33:33.099"/>
    <p1510:client id="{580D7A77-23FB-4FA8-6A11-21CE5B3A791D}" v="19" dt="2025-06-26T12:38:55.511"/>
    <p1510:client id="{C7DC386B-CACC-34F1-1824-0D74AFF00528}" v="31" dt="2025-06-27T01:29:51.095"/>
    <p1510:client id="{CE76A839-1D20-327B-ADA3-B56FCD8F9793}" v="2" dt="2025-06-26T10:05:43.6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0525719"/>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hyperlink" Target="https://docs.google.com/spreadsheets/d/1LkL7otjlXpSEvTSKGYiC0fAz2yg5YG05VusIh6YkD2o/edit" TargetMode="Externa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35580"/>
            <a:ext cx="5104328" cy="620078"/>
          </a:xfrm>
          <a:prstGeom prst="rect">
            <a:avLst/>
          </a:prstGeom>
          <a:noFill/>
          <a:ln/>
        </p:spPr>
        <p:txBody>
          <a:bodyPr wrap="none" lIns="0" tIns="0" rIns="0" bIns="0" rtlCol="0" anchor="t"/>
          <a:lstStyle/>
          <a:p>
            <a:pPr marL="0" indent="0" algn="l">
              <a:lnSpc>
                <a:spcPts val="4850"/>
              </a:lnSpc>
              <a:buNone/>
            </a:pPr>
            <a:r>
              <a:rPr lang="en-US" sz="3900" dirty="0">
                <a:solidFill>
                  <a:srgbClr val="233E32"/>
                </a:solidFill>
                <a:latin typeface="Alice" pitchFamily="34" charset="0"/>
                <a:ea typeface="Alice" pitchFamily="34" charset="-122"/>
                <a:cs typeface="Alice" pitchFamily="34" charset="-120"/>
              </a:rPr>
              <a:t>Manual Testing Project</a:t>
            </a:r>
            <a:endParaRPr lang="en-US" sz="3900" dirty="0"/>
          </a:p>
        </p:txBody>
      </p:sp>
      <p:sp>
        <p:nvSpPr>
          <p:cNvPr id="4" name="Text 1"/>
          <p:cNvSpPr/>
          <p:nvPr/>
        </p:nvSpPr>
        <p:spPr>
          <a:xfrm>
            <a:off x="6280190" y="3653314"/>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Welcome to our manual testing project! In this project, we applied all the theoretical knowledge we had gained to a real-world scenario. We worked in teams to simulate a complete software testing lifecycle, from requirements analysis to final test summary.</a:t>
            </a:r>
            <a:endParaRPr lang="en-US" sz="1550" dirty="0"/>
          </a:p>
        </p:txBody>
      </p:sp>
      <p:sp>
        <p:nvSpPr>
          <p:cNvPr id="5" name="Shape 2"/>
          <p:cNvSpPr/>
          <p:nvPr/>
        </p:nvSpPr>
        <p:spPr>
          <a:xfrm>
            <a:off x="6280190" y="5161598"/>
            <a:ext cx="317540" cy="317540"/>
          </a:xfrm>
          <a:prstGeom prst="roundRect">
            <a:avLst>
              <a:gd name="adj" fmla="val 28793492"/>
            </a:avLst>
          </a:prstGeom>
          <a:noFill/>
          <a:ln w="7620">
            <a:solidFill>
              <a:srgbClr val="FFFFFF"/>
            </a:solidFill>
            <a:prstDash val="solid"/>
          </a:ln>
        </p:spPr>
      </p:sp>
      <p:sp>
        <p:nvSpPr>
          <p:cNvPr id="7" name="Text 3"/>
          <p:cNvSpPr/>
          <p:nvPr/>
        </p:nvSpPr>
        <p:spPr>
          <a:xfrm>
            <a:off x="6617395" y="4934681"/>
            <a:ext cx="3427239" cy="532835"/>
          </a:xfrm>
          <a:prstGeom prst="rect">
            <a:avLst/>
          </a:prstGeom>
          <a:noFill/>
          <a:ln/>
        </p:spPr>
        <p:txBody>
          <a:bodyPr wrap="none" lIns="0" tIns="0" rIns="0" bIns="0" rtlCol="0" anchor="t"/>
          <a:lstStyle/>
          <a:p>
            <a:pPr algn="l">
              <a:lnSpc>
                <a:spcPts val="2700"/>
              </a:lnSpc>
            </a:pPr>
            <a:r>
              <a:rPr lang="en-US" sz="1950" b="1" dirty="0">
                <a:solidFill>
                  <a:srgbClr val="2C2821"/>
                </a:solidFill>
                <a:latin typeface="Lora Bold"/>
                <a:ea typeface="Lora Bold" pitchFamily="34" charset="-122"/>
                <a:cs typeface="Lora Bold" pitchFamily="34" charset="-120"/>
              </a:rPr>
              <a:t>By </a:t>
            </a:r>
            <a:endParaRPr lang="en-US" dirty="0">
              <a:latin typeface="Lora Bold"/>
            </a:endParaRPr>
          </a:p>
          <a:p>
            <a:pPr marL="0" indent="0" algn="l">
              <a:lnSpc>
                <a:spcPts val="2700"/>
              </a:lnSpc>
              <a:buNone/>
            </a:pPr>
            <a:r>
              <a:rPr lang="en-US" sz="1950" b="1" dirty="0">
                <a:solidFill>
                  <a:srgbClr val="2C2821"/>
                </a:solidFill>
                <a:latin typeface="Lora Bold"/>
                <a:ea typeface="Lora Bold" pitchFamily="34" charset="-122"/>
                <a:cs typeface="Lora Bold" pitchFamily="34" charset="-120"/>
              </a:rPr>
              <a:t>Majd Abu Hassanein</a:t>
            </a:r>
            <a:endParaRPr lang="en-US" dirty="0" err="1">
              <a:latin typeface="Lora Bold"/>
            </a:endParaRPr>
          </a:p>
          <a:p>
            <a:pPr marL="0" indent="0" algn="l">
              <a:lnSpc>
                <a:spcPts val="2700"/>
              </a:lnSpc>
              <a:buNone/>
            </a:pPr>
            <a:r>
              <a:rPr lang="en-US" sz="1950" b="1" dirty="0">
                <a:solidFill>
                  <a:srgbClr val="2C2821"/>
                </a:solidFill>
                <a:latin typeface="Lora Bold" pitchFamily="34" charset="0"/>
                <a:ea typeface="Lora Bold" pitchFamily="34" charset="-122"/>
                <a:cs typeface="Lora Bold" pitchFamily="34" charset="-120"/>
              </a:rPr>
              <a:t>      Hazem Lababidi</a:t>
            </a:r>
          </a:p>
          <a:p>
            <a:pPr marL="0" indent="0" algn="l">
              <a:lnSpc>
                <a:spcPts val="2700"/>
              </a:lnSpc>
              <a:buNone/>
            </a:pPr>
            <a:r>
              <a:rPr lang="en-US" sz="1950" b="1" dirty="0">
                <a:solidFill>
                  <a:srgbClr val="2C2821"/>
                </a:solidFill>
                <a:latin typeface="Lora Bold" pitchFamily="34" charset="0"/>
                <a:ea typeface="Lora Bold" pitchFamily="34" charset="-122"/>
                <a:cs typeface="Lora Bold" pitchFamily="34" charset="-120"/>
              </a:rPr>
              <a:t>      Ehab Halabi</a:t>
            </a:r>
          </a:p>
          <a:p>
            <a:pPr marL="0" indent="0" algn="l">
              <a:lnSpc>
                <a:spcPts val="2700"/>
              </a:lnSpc>
              <a:buNone/>
            </a:pPr>
            <a:r>
              <a:rPr lang="en-US" sz="1950" b="1" dirty="0">
                <a:solidFill>
                  <a:srgbClr val="2C2821"/>
                </a:solidFill>
                <a:latin typeface="Lora Bold" pitchFamily="34" charset="0"/>
                <a:ea typeface="Lora Bold" pitchFamily="34" charset="-122"/>
                <a:cs typeface="Lora Bold" pitchFamily="34" charset="-120"/>
              </a:rPr>
              <a:t>      Ahmad Abdallatif</a:t>
            </a:r>
          </a:p>
          <a:p>
            <a:pPr marL="0" indent="0" algn="l">
              <a:lnSpc>
                <a:spcPts val="2700"/>
              </a:lnSpc>
              <a:buNone/>
            </a:pPr>
            <a:r>
              <a:rPr lang="en-US" sz="1950" b="1" dirty="0">
                <a:solidFill>
                  <a:srgbClr val="2C2821"/>
                </a:solidFill>
                <a:latin typeface="Lora Bold" pitchFamily="34" charset="0"/>
                <a:ea typeface="Lora Bold" pitchFamily="34" charset="-122"/>
                <a:cs typeface="Lora Bold" pitchFamily="34" charset="-120"/>
              </a:rPr>
              <a:t>      Hanna Farhoud</a:t>
            </a:r>
            <a:endParaRPr lang="en-US" sz="1950" dirty="0"/>
          </a:p>
        </p:txBody>
      </p:sp>
      <p:sp>
        <p:nvSpPr>
          <p:cNvPr id="8" name="مربع نص 7">
            <a:extLst>
              <a:ext uri="{FF2B5EF4-FFF2-40B4-BE49-F238E27FC236}">
                <a16:creationId xmlns:a16="http://schemas.microsoft.com/office/drawing/2014/main" id="{DE210D53-7ED0-D99E-E73B-B9BC7A49B3B6}"/>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73906"/>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233E32"/>
                </a:solidFill>
                <a:latin typeface="Alice" pitchFamily="34" charset="0"/>
                <a:ea typeface="Alice" pitchFamily="34" charset="-122"/>
                <a:cs typeface="Alice" pitchFamily="34" charset="-120"/>
              </a:rPr>
              <a:t>Project Overview: OrangeHRM Functional Testing</a:t>
            </a:r>
            <a:endParaRPr lang="en-US" sz="3900" dirty="0"/>
          </a:p>
        </p:txBody>
      </p:sp>
      <p:sp>
        <p:nvSpPr>
          <p:cNvPr id="4" name="Shape 1"/>
          <p:cNvSpPr/>
          <p:nvPr/>
        </p:nvSpPr>
        <p:spPr>
          <a:xfrm>
            <a:off x="6280190" y="2383155"/>
            <a:ext cx="446484" cy="446484"/>
          </a:xfrm>
          <a:prstGeom prst="roundRect">
            <a:avLst>
              <a:gd name="adj" fmla="val 6668"/>
            </a:avLst>
          </a:prstGeom>
          <a:solidFill>
            <a:srgbClr val="F0EDE6"/>
          </a:solidFill>
          <a:ln/>
        </p:spPr>
      </p:sp>
      <p:sp>
        <p:nvSpPr>
          <p:cNvPr id="5" name="Text 2"/>
          <p:cNvSpPr/>
          <p:nvPr/>
        </p:nvSpPr>
        <p:spPr>
          <a:xfrm>
            <a:off x="6925032" y="2379940"/>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2C2821"/>
                </a:solidFill>
                <a:latin typeface="Alice" pitchFamily="34" charset="0"/>
                <a:ea typeface="Alice" pitchFamily="34" charset="-122"/>
                <a:cs typeface="Alice" pitchFamily="34" charset="-120"/>
              </a:rPr>
              <a:t>Project Assignment</a:t>
            </a:r>
            <a:endParaRPr lang="en-US" sz="1950" dirty="0"/>
          </a:p>
        </p:txBody>
      </p:sp>
      <p:sp>
        <p:nvSpPr>
          <p:cNvPr id="6" name="Text 3"/>
          <p:cNvSpPr/>
          <p:nvPr/>
        </p:nvSpPr>
        <p:spPr>
          <a:xfrm>
            <a:off x="6925032" y="2809161"/>
            <a:ext cx="6911578" cy="95261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The company had secured a new project, and our team was entrusted with all testing activities. This involves a comprehensive functional testing initiative for the OrangeHRM system.</a:t>
            </a:r>
            <a:endParaRPr lang="en-US" sz="1550" dirty="0"/>
          </a:p>
        </p:txBody>
      </p:sp>
      <p:sp>
        <p:nvSpPr>
          <p:cNvPr id="7" name="Shape 4"/>
          <p:cNvSpPr/>
          <p:nvPr/>
        </p:nvSpPr>
        <p:spPr>
          <a:xfrm>
            <a:off x="6280190" y="4158615"/>
            <a:ext cx="446484" cy="446484"/>
          </a:xfrm>
          <a:prstGeom prst="roundRect">
            <a:avLst>
              <a:gd name="adj" fmla="val 6668"/>
            </a:avLst>
          </a:prstGeom>
          <a:solidFill>
            <a:srgbClr val="F0EDE6"/>
          </a:solidFill>
          <a:ln/>
        </p:spPr>
      </p:sp>
      <p:sp>
        <p:nvSpPr>
          <p:cNvPr id="8" name="Text 5"/>
          <p:cNvSpPr/>
          <p:nvPr/>
        </p:nvSpPr>
        <p:spPr>
          <a:xfrm>
            <a:off x="6925032" y="4226838"/>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2C2821"/>
                </a:solidFill>
                <a:latin typeface="Alice" pitchFamily="34" charset="0"/>
                <a:ea typeface="Alice" pitchFamily="34" charset="-122"/>
                <a:cs typeface="Alice" pitchFamily="34" charset="-120"/>
              </a:rPr>
              <a:t>Team Structure</a:t>
            </a:r>
            <a:endParaRPr lang="en-US" sz="1950" dirty="0"/>
          </a:p>
        </p:txBody>
      </p:sp>
      <p:sp>
        <p:nvSpPr>
          <p:cNvPr id="9" name="Text 6"/>
          <p:cNvSpPr/>
          <p:nvPr/>
        </p:nvSpPr>
        <p:spPr>
          <a:xfrm>
            <a:off x="6925032" y="4656058"/>
            <a:ext cx="6911578" cy="95261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Our team of 5 members were divided into two groups: one focusing on the Admin Module and the other on the Employee Module, ensuring specialized and thorough coverage.</a:t>
            </a:r>
            <a:endParaRPr lang="en-US" sz="1550" dirty="0"/>
          </a:p>
        </p:txBody>
      </p:sp>
      <p:sp>
        <p:nvSpPr>
          <p:cNvPr id="10" name="Shape 7"/>
          <p:cNvSpPr/>
          <p:nvPr/>
        </p:nvSpPr>
        <p:spPr>
          <a:xfrm>
            <a:off x="6280190" y="6005513"/>
            <a:ext cx="446484" cy="446484"/>
          </a:xfrm>
          <a:prstGeom prst="roundRect">
            <a:avLst>
              <a:gd name="adj" fmla="val 6668"/>
            </a:avLst>
          </a:prstGeom>
          <a:solidFill>
            <a:srgbClr val="F0EDE6"/>
          </a:solidFill>
          <a:ln/>
        </p:spPr>
      </p:sp>
      <p:sp>
        <p:nvSpPr>
          <p:cNvPr id="11" name="Text 8"/>
          <p:cNvSpPr/>
          <p:nvPr/>
        </p:nvSpPr>
        <p:spPr>
          <a:xfrm>
            <a:off x="6925032" y="6073735"/>
            <a:ext cx="4135517" cy="310158"/>
          </a:xfrm>
          <a:prstGeom prst="rect">
            <a:avLst/>
          </a:prstGeom>
          <a:noFill/>
          <a:ln/>
        </p:spPr>
        <p:txBody>
          <a:bodyPr wrap="none" lIns="0" tIns="0" rIns="0" bIns="0" rtlCol="0" anchor="t"/>
          <a:lstStyle/>
          <a:p>
            <a:pPr marL="0" indent="0" algn="l">
              <a:lnSpc>
                <a:spcPts val="2400"/>
              </a:lnSpc>
              <a:buNone/>
            </a:pPr>
            <a:r>
              <a:rPr lang="en-US" sz="1950" dirty="0">
                <a:solidFill>
                  <a:srgbClr val="2C2821"/>
                </a:solidFill>
                <a:latin typeface="Alice" pitchFamily="34" charset="0"/>
                <a:ea typeface="Alice" pitchFamily="34" charset="-122"/>
                <a:cs typeface="Alice" pitchFamily="34" charset="-120"/>
              </a:rPr>
              <a:t>Phase 1: Functional Testing Workflow</a:t>
            </a:r>
            <a:endParaRPr lang="en-US" sz="1950" dirty="0"/>
          </a:p>
        </p:txBody>
      </p:sp>
      <p:sp>
        <p:nvSpPr>
          <p:cNvPr id="12" name="Text 9"/>
          <p:cNvSpPr/>
          <p:nvPr/>
        </p:nvSpPr>
        <p:spPr>
          <a:xfrm>
            <a:off x="6925032" y="6502956"/>
            <a:ext cx="6911578" cy="95261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The initial phase focused on setting up the testing workflow. The Trello board tracked progress through clear stages: TO DO, In Progress (writing test cases), Blocked, Testing, and Done.</a:t>
            </a:r>
            <a:endParaRPr lang="en-US" sz="1550" dirty="0"/>
          </a:p>
        </p:txBody>
      </p:sp>
      <p:sp>
        <p:nvSpPr>
          <p:cNvPr id="13" name="مربع نص 12">
            <a:extLst>
              <a:ext uri="{FF2B5EF4-FFF2-40B4-BE49-F238E27FC236}">
                <a16:creationId xmlns:a16="http://schemas.microsoft.com/office/drawing/2014/main" id="{AEB62D0F-65DB-0056-DD14-E20095EE78F8}"/>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56842"/>
          </a:xfrm>
          <a:prstGeom prst="rect">
            <a:avLst/>
          </a:prstGeom>
        </p:spPr>
      </p:pic>
      <p:sp>
        <p:nvSpPr>
          <p:cNvPr id="3" name="Text 0"/>
          <p:cNvSpPr/>
          <p:nvPr/>
        </p:nvSpPr>
        <p:spPr>
          <a:xfrm>
            <a:off x="793790" y="2925842"/>
            <a:ext cx="8487489" cy="589121"/>
          </a:xfrm>
          <a:prstGeom prst="rect">
            <a:avLst/>
          </a:prstGeom>
          <a:noFill/>
          <a:ln/>
        </p:spPr>
        <p:txBody>
          <a:bodyPr wrap="none" lIns="0" tIns="0" rIns="0" bIns="0" rtlCol="0" anchor="t"/>
          <a:lstStyle/>
          <a:p>
            <a:pPr marL="0" indent="0" algn="l">
              <a:lnSpc>
                <a:spcPts val="4600"/>
              </a:lnSpc>
              <a:buNone/>
            </a:pPr>
            <a:r>
              <a:rPr lang="en-US" sz="3700" dirty="0">
                <a:solidFill>
                  <a:srgbClr val="233E32"/>
                </a:solidFill>
                <a:latin typeface="Alice" pitchFamily="34" charset="0"/>
                <a:ea typeface="Alice" pitchFamily="34" charset="-122"/>
                <a:cs typeface="Alice" pitchFamily="34" charset="-120"/>
              </a:rPr>
              <a:t>Phase 1: Requirements Analysis &amp; Setup</a:t>
            </a:r>
            <a:endParaRPr lang="en-US" sz="3700" dirty="0"/>
          </a:p>
        </p:txBody>
      </p:sp>
      <p:sp>
        <p:nvSpPr>
          <p:cNvPr id="4" name="Text 1"/>
          <p:cNvSpPr/>
          <p:nvPr/>
        </p:nvSpPr>
        <p:spPr>
          <a:xfrm>
            <a:off x="793790" y="3797737"/>
            <a:ext cx="13042821" cy="603409"/>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In this foundational phase, our QA team dived into understanding the OrangeHRM system's requirements. This involves detailed analysis to ensure all functionalities are captured for testing.</a:t>
            </a:r>
            <a:endParaRPr lang="en-US" sz="1450" dirty="0"/>
          </a:p>
        </p:txBody>
      </p:sp>
      <p:pic>
        <p:nvPicPr>
          <p:cNvPr id="5" name="Image 1" descr="preencoded.png"/>
          <p:cNvPicPr>
            <a:picLocks noChangeAspect="1"/>
          </p:cNvPicPr>
          <p:nvPr/>
        </p:nvPicPr>
        <p:blipFill>
          <a:blip r:embed="rId4"/>
          <a:stretch>
            <a:fillRect/>
          </a:stretch>
        </p:blipFill>
        <p:spPr>
          <a:xfrm>
            <a:off x="793790" y="4613196"/>
            <a:ext cx="4347567" cy="754142"/>
          </a:xfrm>
          <a:prstGeom prst="rect">
            <a:avLst/>
          </a:prstGeom>
        </p:spPr>
      </p:pic>
      <p:sp>
        <p:nvSpPr>
          <p:cNvPr id="6" name="Text 2"/>
          <p:cNvSpPr/>
          <p:nvPr/>
        </p:nvSpPr>
        <p:spPr>
          <a:xfrm>
            <a:off x="982266" y="5555813"/>
            <a:ext cx="2356842" cy="294680"/>
          </a:xfrm>
          <a:prstGeom prst="rect">
            <a:avLst/>
          </a:prstGeom>
          <a:noFill/>
          <a:ln/>
        </p:spPr>
        <p:txBody>
          <a:bodyPr wrap="none" lIns="0" tIns="0" rIns="0" bIns="0" rtlCol="0" anchor="t"/>
          <a:lstStyle/>
          <a:p>
            <a:pPr marL="0" indent="0" algn="l">
              <a:lnSpc>
                <a:spcPts val="2300"/>
              </a:lnSpc>
              <a:buNone/>
            </a:pPr>
            <a:r>
              <a:rPr lang="en-US" sz="1850" dirty="0">
                <a:solidFill>
                  <a:srgbClr val="2C2821"/>
                </a:solidFill>
                <a:latin typeface="Alice" pitchFamily="34" charset="0"/>
                <a:ea typeface="Alice" pitchFamily="34" charset="-122"/>
                <a:cs typeface="Alice" pitchFamily="34" charset="-120"/>
              </a:rPr>
              <a:t>Create Trello Board</a:t>
            </a:r>
            <a:endParaRPr lang="en-US" sz="1850" dirty="0"/>
          </a:p>
        </p:txBody>
      </p:sp>
      <p:sp>
        <p:nvSpPr>
          <p:cNvPr id="7" name="Text 3"/>
          <p:cNvSpPr/>
          <p:nvPr/>
        </p:nvSpPr>
        <p:spPr>
          <a:xfrm>
            <a:off x="982266" y="5963602"/>
            <a:ext cx="3970615" cy="1206818"/>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Set up a new Trello board titled "OrangeHRM - Functional Testing" to manage the workflow. This board was central to tracking all our testing activities.</a:t>
            </a:r>
            <a:endParaRPr lang="en-US" sz="1450" dirty="0"/>
          </a:p>
        </p:txBody>
      </p:sp>
      <p:pic>
        <p:nvPicPr>
          <p:cNvPr id="8" name="Image 2" descr="preencoded.png"/>
          <p:cNvPicPr>
            <a:picLocks noChangeAspect="1"/>
          </p:cNvPicPr>
          <p:nvPr/>
        </p:nvPicPr>
        <p:blipFill>
          <a:blip r:embed="rId5"/>
          <a:stretch>
            <a:fillRect/>
          </a:stretch>
        </p:blipFill>
        <p:spPr>
          <a:xfrm>
            <a:off x="5141357" y="4613196"/>
            <a:ext cx="4347567" cy="754142"/>
          </a:xfrm>
          <a:prstGeom prst="rect">
            <a:avLst/>
          </a:prstGeom>
        </p:spPr>
      </p:pic>
      <p:sp>
        <p:nvSpPr>
          <p:cNvPr id="9" name="Text 4"/>
          <p:cNvSpPr/>
          <p:nvPr/>
        </p:nvSpPr>
        <p:spPr>
          <a:xfrm>
            <a:off x="5329833" y="5555813"/>
            <a:ext cx="2356842" cy="294680"/>
          </a:xfrm>
          <a:prstGeom prst="rect">
            <a:avLst/>
          </a:prstGeom>
          <a:noFill/>
          <a:ln/>
        </p:spPr>
        <p:txBody>
          <a:bodyPr wrap="none" lIns="0" tIns="0" rIns="0" bIns="0" rtlCol="0" anchor="t"/>
          <a:lstStyle/>
          <a:p>
            <a:pPr marL="0" indent="0" algn="l">
              <a:lnSpc>
                <a:spcPts val="2300"/>
              </a:lnSpc>
              <a:buNone/>
            </a:pPr>
            <a:r>
              <a:rPr lang="en-US" sz="1850" dirty="0">
                <a:solidFill>
                  <a:srgbClr val="2C2821"/>
                </a:solidFill>
                <a:latin typeface="Alice" pitchFamily="34" charset="0"/>
                <a:ea typeface="Alice" pitchFamily="34" charset="-122"/>
                <a:cs typeface="Alice" pitchFamily="34" charset="-120"/>
              </a:rPr>
              <a:t>Define Board Lines</a:t>
            </a:r>
            <a:endParaRPr lang="en-US" sz="1850" dirty="0"/>
          </a:p>
        </p:txBody>
      </p:sp>
      <p:sp>
        <p:nvSpPr>
          <p:cNvPr id="10" name="Text 5"/>
          <p:cNvSpPr/>
          <p:nvPr/>
        </p:nvSpPr>
        <p:spPr>
          <a:xfrm>
            <a:off x="5329833" y="5963602"/>
            <a:ext cx="3970615" cy="1508522"/>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Established the essential columns for the workflow: TO DO, In Progress (for test case writing), Blocked, Testing, and Done. These lines provided a clear visual of our project's status.</a:t>
            </a:r>
            <a:endParaRPr lang="en-US" sz="1450" dirty="0"/>
          </a:p>
        </p:txBody>
      </p:sp>
      <p:pic>
        <p:nvPicPr>
          <p:cNvPr id="11" name="Image 3" descr="preencoded.png"/>
          <p:cNvPicPr>
            <a:picLocks noChangeAspect="1"/>
          </p:cNvPicPr>
          <p:nvPr/>
        </p:nvPicPr>
        <p:blipFill>
          <a:blip r:embed="rId6"/>
          <a:stretch>
            <a:fillRect/>
          </a:stretch>
        </p:blipFill>
        <p:spPr>
          <a:xfrm>
            <a:off x="9488924" y="4613196"/>
            <a:ext cx="4347567" cy="754142"/>
          </a:xfrm>
          <a:prstGeom prst="rect">
            <a:avLst/>
          </a:prstGeom>
        </p:spPr>
      </p:pic>
      <p:sp>
        <p:nvSpPr>
          <p:cNvPr id="12" name="Text 6"/>
          <p:cNvSpPr/>
          <p:nvPr/>
        </p:nvSpPr>
        <p:spPr>
          <a:xfrm>
            <a:off x="9677400" y="5555813"/>
            <a:ext cx="2356842" cy="294680"/>
          </a:xfrm>
          <a:prstGeom prst="rect">
            <a:avLst/>
          </a:prstGeom>
          <a:noFill/>
          <a:ln/>
        </p:spPr>
        <p:txBody>
          <a:bodyPr wrap="none" lIns="0" tIns="0" rIns="0" bIns="0" rtlCol="0" anchor="t"/>
          <a:lstStyle/>
          <a:p>
            <a:pPr marL="0" indent="0" algn="l">
              <a:lnSpc>
                <a:spcPts val="2300"/>
              </a:lnSpc>
              <a:buNone/>
            </a:pPr>
            <a:r>
              <a:rPr lang="en-US" sz="1850" dirty="0">
                <a:solidFill>
                  <a:srgbClr val="2C2821"/>
                </a:solidFill>
                <a:latin typeface="Alice" pitchFamily="34" charset="0"/>
                <a:ea typeface="Alice" pitchFamily="34" charset="-122"/>
                <a:cs typeface="Alice" pitchFamily="34" charset="-120"/>
              </a:rPr>
              <a:t>Module Specialization</a:t>
            </a:r>
            <a:endParaRPr lang="en-US" sz="1850" dirty="0"/>
          </a:p>
        </p:txBody>
      </p:sp>
      <p:sp>
        <p:nvSpPr>
          <p:cNvPr id="13" name="Text 7"/>
          <p:cNvSpPr/>
          <p:nvPr/>
        </p:nvSpPr>
        <p:spPr>
          <a:xfrm>
            <a:off x="9677400" y="5963602"/>
            <a:ext cx="3970615" cy="1206818"/>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Assigned team members to either the Admin Module or Employee Module groups, fostering specialized knowledge and efficient testing within each area.</a:t>
            </a:r>
            <a:endParaRPr lang="en-US" sz="1450" dirty="0"/>
          </a:p>
        </p:txBody>
      </p:sp>
      <p:sp>
        <p:nvSpPr>
          <p:cNvPr id="14" name="مربع نص 13">
            <a:extLst>
              <a:ext uri="{FF2B5EF4-FFF2-40B4-BE49-F238E27FC236}">
                <a16:creationId xmlns:a16="http://schemas.microsoft.com/office/drawing/2014/main" id="{0D2B81A5-2FD2-EBB4-A1B1-1E718979D854}"/>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8191" y="530185"/>
            <a:ext cx="6758821" cy="600194"/>
          </a:xfrm>
          <a:prstGeom prst="rect">
            <a:avLst/>
          </a:prstGeom>
          <a:noFill/>
          <a:ln/>
        </p:spPr>
        <p:txBody>
          <a:bodyPr wrap="none" lIns="0" tIns="0" rIns="0" bIns="0" rtlCol="0" anchor="t"/>
          <a:lstStyle/>
          <a:p>
            <a:pPr marL="0" indent="0" algn="l">
              <a:lnSpc>
                <a:spcPts val="4700"/>
              </a:lnSpc>
              <a:buNone/>
            </a:pPr>
            <a:r>
              <a:rPr lang="en-US" sz="3750" dirty="0">
                <a:solidFill>
                  <a:srgbClr val="233E32"/>
                </a:solidFill>
                <a:latin typeface="Alice" pitchFamily="34" charset="0"/>
                <a:ea typeface="Alice" pitchFamily="34" charset="-122"/>
                <a:cs typeface="Alice" pitchFamily="34" charset="-120"/>
              </a:rPr>
              <a:t>Phase 2: Test Plan Development</a:t>
            </a:r>
            <a:endParaRPr lang="en-US" sz="3750" dirty="0"/>
          </a:p>
        </p:txBody>
      </p:sp>
      <p:sp>
        <p:nvSpPr>
          <p:cNvPr id="4" name="Text 1"/>
          <p:cNvSpPr/>
          <p:nvPr/>
        </p:nvSpPr>
        <p:spPr>
          <a:xfrm>
            <a:off x="768191" y="1418392"/>
            <a:ext cx="7607618" cy="921544"/>
          </a:xfrm>
          <a:prstGeom prst="rect">
            <a:avLst/>
          </a:prstGeom>
          <a:noFill/>
          <a:ln/>
        </p:spPr>
        <p:txBody>
          <a:bodyPr wrap="square" lIns="0" tIns="0" rIns="0" bIns="0" rtlCol="0" anchor="t"/>
          <a:lstStyle/>
          <a:p>
            <a:pPr marL="0" indent="0" algn="l">
              <a:lnSpc>
                <a:spcPts val="2400"/>
              </a:lnSpc>
              <a:buNone/>
            </a:pPr>
            <a:r>
              <a:rPr lang="en-US" sz="1500" dirty="0">
                <a:solidFill>
                  <a:srgbClr val="2C2821"/>
                </a:solidFill>
                <a:latin typeface="Lora" pitchFamily="34" charset="0"/>
                <a:ea typeface="Lora" pitchFamily="34" charset="-122"/>
                <a:cs typeface="Lora" pitchFamily="34" charset="-120"/>
              </a:rPr>
              <a:t>With a clear understanding of the project scope from Phase 1, our QA teams embarked on creating a comprehensive test plan. This document will guide our entire testing process.</a:t>
            </a:r>
            <a:endParaRPr lang="en-US" sz="1500" dirty="0"/>
          </a:p>
        </p:txBody>
      </p:sp>
      <p:sp>
        <p:nvSpPr>
          <p:cNvPr id="5" name="Shape 2"/>
          <p:cNvSpPr/>
          <p:nvPr/>
        </p:nvSpPr>
        <p:spPr>
          <a:xfrm>
            <a:off x="768191" y="2555915"/>
            <a:ext cx="192048" cy="1413748"/>
          </a:xfrm>
          <a:prstGeom prst="roundRect">
            <a:avLst>
              <a:gd name="adj" fmla="val 15002"/>
            </a:avLst>
          </a:prstGeom>
          <a:solidFill>
            <a:srgbClr val="F0EDE6"/>
          </a:solidFill>
          <a:ln/>
        </p:spPr>
      </p:sp>
      <p:sp>
        <p:nvSpPr>
          <p:cNvPr id="6" name="Text 3"/>
          <p:cNvSpPr/>
          <p:nvPr/>
        </p:nvSpPr>
        <p:spPr>
          <a:xfrm>
            <a:off x="1152287" y="2747963"/>
            <a:ext cx="2400895" cy="300157"/>
          </a:xfrm>
          <a:prstGeom prst="rect">
            <a:avLst/>
          </a:prstGeom>
          <a:noFill/>
          <a:ln/>
        </p:spPr>
        <p:txBody>
          <a:bodyPr wrap="none" lIns="0" tIns="0" rIns="0" bIns="0" rtlCol="0" anchor="t"/>
          <a:lstStyle/>
          <a:p>
            <a:pPr marL="0" indent="0" algn="l">
              <a:lnSpc>
                <a:spcPts val="2350"/>
              </a:lnSpc>
              <a:buNone/>
            </a:pPr>
            <a:r>
              <a:rPr lang="en-US" sz="1850" dirty="0">
                <a:solidFill>
                  <a:srgbClr val="2C2821"/>
                </a:solidFill>
                <a:latin typeface="Alice" pitchFamily="34" charset="0"/>
                <a:ea typeface="Alice" pitchFamily="34" charset="-122"/>
                <a:cs typeface="Alice" pitchFamily="34" charset="-120"/>
              </a:rPr>
              <a:t>Craft the Test Plan</a:t>
            </a:r>
            <a:endParaRPr lang="en-US" sz="1850" dirty="0"/>
          </a:p>
        </p:txBody>
      </p:sp>
      <p:sp>
        <p:nvSpPr>
          <p:cNvPr id="7" name="Text 4"/>
          <p:cNvSpPr/>
          <p:nvPr/>
        </p:nvSpPr>
        <p:spPr>
          <a:xfrm>
            <a:off x="1152287" y="3163253"/>
            <a:ext cx="7223522" cy="614363"/>
          </a:xfrm>
          <a:prstGeom prst="rect">
            <a:avLst/>
          </a:prstGeom>
          <a:noFill/>
          <a:ln/>
        </p:spPr>
        <p:txBody>
          <a:bodyPr wrap="square" lIns="0" tIns="0" rIns="0" bIns="0" rtlCol="0" anchor="t"/>
          <a:lstStyle/>
          <a:p>
            <a:pPr marL="0" indent="0" algn="l">
              <a:lnSpc>
                <a:spcPts val="2400"/>
              </a:lnSpc>
              <a:buNone/>
            </a:pPr>
            <a:r>
              <a:rPr lang="en-US" sz="1500" dirty="0">
                <a:solidFill>
                  <a:srgbClr val="2C2821"/>
                </a:solidFill>
                <a:latin typeface="Lora" pitchFamily="34" charset="0"/>
                <a:ea typeface="Lora" pitchFamily="34" charset="-122"/>
                <a:cs typeface="Lora" pitchFamily="34" charset="-120"/>
              </a:rPr>
              <a:t>Developed a detailed test plan in PDF format. This plan should outline the scope, objectives, resources, schedule, and approach for testing OrangeHRM.</a:t>
            </a:r>
            <a:endParaRPr lang="en-US" sz="1500" dirty="0"/>
          </a:p>
        </p:txBody>
      </p:sp>
      <p:sp>
        <p:nvSpPr>
          <p:cNvPr id="8" name="Shape 5"/>
          <p:cNvSpPr/>
          <p:nvPr/>
        </p:nvSpPr>
        <p:spPr>
          <a:xfrm>
            <a:off x="1056203" y="4113609"/>
            <a:ext cx="192048" cy="1720929"/>
          </a:xfrm>
          <a:prstGeom prst="roundRect">
            <a:avLst>
              <a:gd name="adj" fmla="val 15002"/>
            </a:avLst>
          </a:prstGeom>
          <a:solidFill>
            <a:srgbClr val="F0EDE6"/>
          </a:solidFill>
          <a:ln/>
        </p:spPr>
      </p:sp>
      <p:sp>
        <p:nvSpPr>
          <p:cNvPr id="9" name="Text 6"/>
          <p:cNvSpPr/>
          <p:nvPr/>
        </p:nvSpPr>
        <p:spPr>
          <a:xfrm>
            <a:off x="1440299" y="4305657"/>
            <a:ext cx="2884527" cy="300157"/>
          </a:xfrm>
          <a:prstGeom prst="rect">
            <a:avLst/>
          </a:prstGeom>
          <a:noFill/>
          <a:ln/>
        </p:spPr>
        <p:txBody>
          <a:bodyPr wrap="none" lIns="0" tIns="0" rIns="0" bIns="0" rtlCol="0" anchor="t"/>
          <a:lstStyle/>
          <a:p>
            <a:pPr marL="0" indent="0" algn="l">
              <a:lnSpc>
                <a:spcPts val="2350"/>
              </a:lnSpc>
              <a:buNone/>
            </a:pPr>
            <a:r>
              <a:rPr lang="en-US" sz="1850" dirty="0">
                <a:solidFill>
                  <a:srgbClr val="2C2821"/>
                </a:solidFill>
                <a:latin typeface="Alice" pitchFamily="34" charset="0"/>
                <a:ea typeface="Alice" pitchFamily="34" charset="-122"/>
                <a:cs typeface="Alice" pitchFamily="34" charset="-120"/>
              </a:rPr>
              <a:t>Break Down Requirements</a:t>
            </a:r>
            <a:endParaRPr lang="en-US" sz="1850" dirty="0"/>
          </a:p>
        </p:txBody>
      </p:sp>
      <p:sp>
        <p:nvSpPr>
          <p:cNvPr id="10" name="Text 7"/>
          <p:cNvSpPr/>
          <p:nvPr/>
        </p:nvSpPr>
        <p:spPr>
          <a:xfrm>
            <a:off x="1440299" y="4720947"/>
            <a:ext cx="6935510" cy="921544"/>
          </a:xfrm>
          <a:prstGeom prst="rect">
            <a:avLst/>
          </a:prstGeom>
          <a:noFill/>
          <a:ln/>
        </p:spPr>
        <p:txBody>
          <a:bodyPr wrap="square" lIns="0" tIns="0" rIns="0" bIns="0" rtlCol="0" anchor="t"/>
          <a:lstStyle/>
          <a:p>
            <a:pPr marL="0" indent="0" algn="l">
              <a:lnSpc>
                <a:spcPts val="2400"/>
              </a:lnSpc>
              <a:buNone/>
            </a:pPr>
            <a:r>
              <a:rPr lang="en-US" sz="1500" dirty="0">
                <a:solidFill>
                  <a:srgbClr val="2C2821"/>
                </a:solidFill>
                <a:latin typeface="Lora" pitchFamily="34" charset="0"/>
                <a:ea typeface="Lora" pitchFamily="34" charset="-122"/>
                <a:cs typeface="Lora" pitchFamily="34" charset="-120"/>
              </a:rPr>
              <a:t>Deconstructed the OrangeHRM system requirements into manageable user stories. Each user story should clearly define a specific piece of functionality from the user's perspective.</a:t>
            </a:r>
            <a:endParaRPr lang="en-US" sz="1500" dirty="0"/>
          </a:p>
        </p:txBody>
      </p:sp>
      <p:sp>
        <p:nvSpPr>
          <p:cNvPr id="11" name="Shape 8"/>
          <p:cNvSpPr/>
          <p:nvPr/>
        </p:nvSpPr>
        <p:spPr>
          <a:xfrm>
            <a:off x="1344335" y="5978485"/>
            <a:ext cx="192048" cy="1720929"/>
          </a:xfrm>
          <a:prstGeom prst="roundRect">
            <a:avLst>
              <a:gd name="adj" fmla="val 15002"/>
            </a:avLst>
          </a:prstGeom>
          <a:solidFill>
            <a:srgbClr val="F0EDE6"/>
          </a:solidFill>
          <a:ln/>
        </p:spPr>
      </p:sp>
      <p:sp>
        <p:nvSpPr>
          <p:cNvPr id="12" name="Text 9"/>
          <p:cNvSpPr/>
          <p:nvPr/>
        </p:nvSpPr>
        <p:spPr>
          <a:xfrm>
            <a:off x="1728430" y="6170533"/>
            <a:ext cx="2568416" cy="300157"/>
          </a:xfrm>
          <a:prstGeom prst="rect">
            <a:avLst/>
          </a:prstGeom>
          <a:noFill/>
          <a:ln/>
        </p:spPr>
        <p:txBody>
          <a:bodyPr wrap="none" lIns="0" tIns="0" rIns="0" bIns="0" rtlCol="0" anchor="t"/>
          <a:lstStyle/>
          <a:p>
            <a:pPr marL="0" indent="0" algn="l">
              <a:lnSpc>
                <a:spcPts val="2350"/>
              </a:lnSpc>
              <a:buNone/>
            </a:pPr>
            <a:r>
              <a:rPr lang="en-US" sz="1850" dirty="0">
                <a:solidFill>
                  <a:srgbClr val="2C2821"/>
                </a:solidFill>
                <a:latin typeface="Alice" pitchFamily="34" charset="0"/>
                <a:ea typeface="Alice" pitchFamily="34" charset="-122"/>
                <a:cs typeface="Alice" pitchFamily="34" charset="-120"/>
              </a:rPr>
              <a:t>Assign User Story Cards</a:t>
            </a:r>
            <a:endParaRPr lang="en-US" sz="1850" dirty="0"/>
          </a:p>
        </p:txBody>
      </p:sp>
      <p:sp>
        <p:nvSpPr>
          <p:cNvPr id="13" name="Text 10"/>
          <p:cNvSpPr/>
          <p:nvPr/>
        </p:nvSpPr>
        <p:spPr>
          <a:xfrm>
            <a:off x="1728430" y="6585823"/>
            <a:ext cx="6647378" cy="921544"/>
          </a:xfrm>
          <a:prstGeom prst="rect">
            <a:avLst/>
          </a:prstGeom>
          <a:noFill/>
          <a:ln/>
        </p:spPr>
        <p:txBody>
          <a:bodyPr wrap="square" lIns="0" tIns="0" rIns="0" bIns="0" rtlCol="0" anchor="t"/>
          <a:lstStyle/>
          <a:p>
            <a:pPr marL="0" indent="0" algn="l">
              <a:lnSpc>
                <a:spcPts val="2400"/>
              </a:lnSpc>
              <a:buNone/>
            </a:pPr>
            <a:r>
              <a:rPr lang="en-US" sz="1500" dirty="0">
                <a:solidFill>
                  <a:srgbClr val="2C2821"/>
                </a:solidFill>
                <a:latin typeface="Lora" pitchFamily="34" charset="0"/>
                <a:ea typeface="Lora" pitchFamily="34" charset="-122"/>
                <a:cs typeface="Lora" pitchFamily="34" charset="-120"/>
              </a:rPr>
              <a:t>Assigned each user story as a card on the Trello board. Distributed these cards among our team members, considering their module specialization (Admin or Employee).</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553"/>
          </a:xfrm>
          <a:prstGeom prst="rect">
            <a:avLst/>
          </a:prstGeom>
        </p:spPr>
      </p:pic>
      <p:sp>
        <p:nvSpPr>
          <p:cNvPr id="3" name="Text 0"/>
          <p:cNvSpPr/>
          <p:nvPr/>
        </p:nvSpPr>
        <p:spPr>
          <a:xfrm>
            <a:off x="6272927" y="540782"/>
            <a:ext cx="5486876" cy="583763"/>
          </a:xfrm>
          <a:prstGeom prst="rect">
            <a:avLst/>
          </a:prstGeom>
          <a:noFill/>
          <a:ln/>
        </p:spPr>
        <p:txBody>
          <a:bodyPr wrap="none" lIns="0" tIns="0" rIns="0" bIns="0" rtlCol="0" anchor="t"/>
          <a:lstStyle/>
          <a:p>
            <a:pPr marL="0" indent="0" algn="l">
              <a:lnSpc>
                <a:spcPts val="4550"/>
              </a:lnSpc>
              <a:buNone/>
            </a:pPr>
            <a:r>
              <a:rPr lang="en-US" sz="3650" dirty="0">
                <a:solidFill>
                  <a:srgbClr val="233E32"/>
                </a:solidFill>
                <a:latin typeface="Alice" pitchFamily="34" charset="0"/>
                <a:ea typeface="Alice" pitchFamily="34" charset="-122"/>
                <a:cs typeface="Alice" pitchFamily="34" charset="-120"/>
              </a:rPr>
              <a:t>Phase 3: Test Cases Design</a:t>
            </a:r>
            <a:endParaRPr lang="en-US" sz="3650" dirty="0"/>
          </a:p>
        </p:txBody>
      </p:sp>
      <p:sp>
        <p:nvSpPr>
          <p:cNvPr id="4" name="Text 1"/>
          <p:cNvSpPr/>
          <p:nvPr/>
        </p:nvSpPr>
        <p:spPr>
          <a:xfrm>
            <a:off x="6272927" y="1404699"/>
            <a:ext cx="7570946" cy="597694"/>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This phase is crucial for ensuring thorough testing. Each team member was responsible for designing detailed and clear test cases for their assigned user stories.</a:t>
            </a:r>
            <a:endParaRPr lang="en-US" sz="1450" dirty="0"/>
          </a:p>
        </p:txBody>
      </p:sp>
      <p:pic>
        <p:nvPicPr>
          <p:cNvPr id="5" name="Image 1" descr="preencoded.png"/>
          <p:cNvPicPr>
            <a:picLocks noChangeAspect="1"/>
          </p:cNvPicPr>
          <p:nvPr/>
        </p:nvPicPr>
        <p:blipFill>
          <a:blip r:embed="rId4"/>
          <a:stretch>
            <a:fillRect/>
          </a:stretch>
        </p:blipFill>
        <p:spPr>
          <a:xfrm>
            <a:off x="6272927" y="2212538"/>
            <a:ext cx="466963" cy="466963"/>
          </a:xfrm>
          <a:prstGeom prst="rect">
            <a:avLst/>
          </a:prstGeom>
        </p:spPr>
      </p:pic>
      <p:sp>
        <p:nvSpPr>
          <p:cNvPr id="6" name="Text 2"/>
          <p:cNvSpPr/>
          <p:nvPr/>
        </p:nvSpPr>
        <p:spPr>
          <a:xfrm>
            <a:off x="6272927" y="2912983"/>
            <a:ext cx="2513647" cy="291822"/>
          </a:xfrm>
          <a:prstGeom prst="rect">
            <a:avLst/>
          </a:prstGeom>
          <a:noFill/>
          <a:ln/>
        </p:spPr>
        <p:txBody>
          <a:bodyPr wrap="none" lIns="0" tIns="0" rIns="0" bIns="0" rtlCol="0" anchor="t"/>
          <a:lstStyle/>
          <a:p>
            <a:pPr marL="0" indent="0" algn="l">
              <a:lnSpc>
                <a:spcPts val="2250"/>
              </a:lnSpc>
              <a:buNone/>
            </a:pPr>
            <a:r>
              <a:rPr lang="en-US" sz="1800" dirty="0">
                <a:solidFill>
                  <a:srgbClr val="2C2821"/>
                </a:solidFill>
                <a:latin typeface="Alice" pitchFamily="34" charset="0"/>
                <a:ea typeface="Alice" pitchFamily="34" charset="-122"/>
                <a:cs typeface="Alice" pitchFamily="34" charset="-120"/>
              </a:rPr>
              <a:t>Detailed &amp; Clear Design</a:t>
            </a:r>
            <a:endParaRPr lang="en-US" sz="1800" dirty="0"/>
          </a:p>
        </p:txBody>
      </p:sp>
      <p:sp>
        <p:nvSpPr>
          <p:cNvPr id="7" name="Text 3"/>
          <p:cNvSpPr/>
          <p:nvPr/>
        </p:nvSpPr>
        <p:spPr>
          <a:xfrm>
            <a:off x="6272927" y="3316843"/>
            <a:ext cx="3668673" cy="1494234"/>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Each test case must be meticulously crafted, providing clear steps, expected results, and preconditions. Ambiguity should be avoided to ensure replicability and accuracy.</a:t>
            </a:r>
            <a:endParaRPr lang="en-US" sz="1450" dirty="0"/>
          </a:p>
        </p:txBody>
      </p:sp>
      <p:pic>
        <p:nvPicPr>
          <p:cNvPr id="8" name="Image 2" descr="preencoded.png"/>
          <p:cNvPicPr>
            <a:picLocks noChangeAspect="1"/>
          </p:cNvPicPr>
          <p:nvPr/>
        </p:nvPicPr>
        <p:blipFill>
          <a:blip r:embed="rId5"/>
          <a:stretch>
            <a:fillRect/>
          </a:stretch>
        </p:blipFill>
        <p:spPr>
          <a:xfrm>
            <a:off x="10175081" y="2212538"/>
            <a:ext cx="466963" cy="466963"/>
          </a:xfrm>
          <a:prstGeom prst="rect">
            <a:avLst/>
          </a:prstGeom>
        </p:spPr>
      </p:pic>
      <p:sp>
        <p:nvSpPr>
          <p:cNvPr id="9" name="Text 4"/>
          <p:cNvSpPr/>
          <p:nvPr/>
        </p:nvSpPr>
        <p:spPr>
          <a:xfrm>
            <a:off x="10175081" y="2912983"/>
            <a:ext cx="2716411" cy="291822"/>
          </a:xfrm>
          <a:prstGeom prst="rect">
            <a:avLst/>
          </a:prstGeom>
          <a:noFill/>
          <a:ln/>
        </p:spPr>
        <p:txBody>
          <a:bodyPr wrap="none" lIns="0" tIns="0" rIns="0" bIns="0" rtlCol="0" anchor="t"/>
          <a:lstStyle/>
          <a:p>
            <a:pPr marL="0" indent="0" algn="l">
              <a:lnSpc>
                <a:spcPts val="2250"/>
              </a:lnSpc>
              <a:buNone/>
            </a:pPr>
            <a:r>
              <a:rPr lang="en-US" sz="1800" dirty="0">
                <a:solidFill>
                  <a:srgbClr val="2C2821"/>
                </a:solidFill>
                <a:latin typeface="Alice" pitchFamily="34" charset="0"/>
                <a:ea typeface="Alice" pitchFamily="34" charset="-122"/>
                <a:cs typeface="Alice" pitchFamily="34" charset="-120"/>
              </a:rPr>
              <a:t>Utilize Provided Template</a:t>
            </a:r>
            <a:endParaRPr lang="en-US" sz="1800" dirty="0"/>
          </a:p>
        </p:txBody>
      </p:sp>
      <p:sp>
        <p:nvSpPr>
          <p:cNvPr id="10" name="Text 5"/>
          <p:cNvSpPr/>
          <p:nvPr/>
        </p:nvSpPr>
        <p:spPr>
          <a:xfrm>
            <a:off x="10175081" y="3316843"/>
            <a:ext cx="3668792" cy="1195388"/>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Adhere strictly to the provided Google Sheets template for all test case documentation. Consistency in format is essential for project organization.</a:t>
            </a:r>
            <a:endParaRPr lang="en-US" sz="1450" dirty="0"/>
          </a:p>
        </p:txBody>
      </p:sp>
      <p:sp>
        <p:nvSpPr>
          <p:cNvPr id="11" name="Text 6"/>
          <p:cNvSpPr/>
          <p:nvPr/>
        </p:nvSpPr>
        <p:spPr>
          <a:xfrm>
            <a:off x="10175081" y="4624268"/>
            <a:ext cx="3668792" cy="298847"/>
          </a:xfrm>
          <a:prstGeom prst="rect">
            <a:avLst/>
          </a:prstGeom>
          <a:noFill/>
          <a:ln/>
        </p:spPr>
        <p:txBody>
          <a:bodyPr wrap="none" lIns="0" tIns="0" rIns="0" bIns="0" rtlCol="0" anchor="t"/>
          <a:lstStyle/>
          <a:p>
            <a:pPr marL="0" indent="0" algn="l">
              <a:lnSpc>
                <a:spcPts val="2350"/>
              </a:lnSpc>
              <a:buNone/>
            </a:pPr>
            <a:r>
              <a:rPr lang="en-US" sz="1450" u="sng" dirty="0">
                <a:solidFill>
                  <a:srgbClr val="1B5F39"/>
                </a:solidFill>
                <a:latin typeface="Lora" pitchFamily="34" charset="0"/>
                <a:ea typeface="Lora" pitchFamily="34" charset="-122"/>
                <a:cs typeface="Lora" pitchFamily="34" charset="-120"/>
                <a:hlinkClick r:id="rId6">
                  <a:extLst>
                    <a:ext uri="{A12FA001-AC4F-418D-AE19-62706E023703}">
                      <ahyp:hlinkClr xmlns:ahyp="http://schemas.microsoft.com/office/drawing/2018/hyperlinkcolor" val="tx"/>
                    </a:ext>
                  </a:extLst>
                </a:hlinkClick>
              </a:rPr>
              <a:t>Test Case Template Link</a:t>
            </a:r>
            <a:endParaRPr lang="en-US" sz="1450" dirty="0"/>
          </a:p>
        </p:txBody>
      </p:sp>
      <p:pic>
        <p:nvPicPr>
          <p:cNvPr id="12" name="Image 3" descr="preencoded.png"/>
          <p:cNvPicPr>
            <a:picLocks noChangeAspect="1"/>
          </p:cNvPicPr>
          <p:nvPr/>
        </p:nvPicPr>
        <p:blipFill>
          <a:blip r:embed="rId7"/>
          <a:stretch>
            <a:fillRect/>
          </a:stretch>
        </p:blipFill>
        <p:spPr>
          <a:xfrm>
            <a:off x="6272927" y="5390078"/>
            <a:ext cx="466963" cy="466963"/>
          </a:xfrm>
          <a:prstGeom prst="rect">
            <a:avLst/>
          </a:prstGeom>
        </p:spPr>
      </p:pic>
      <p:sp>
        <p:nvSpPr>
          <p:cNvPr id="13" name="Text 7"/>
          <p:cNvSpPr/>
          <p:nvPr/>
        </p:nvSpPr>
        <p:spPr>
          <a:xfrm>
            <a:off x="6272927" y="6090523"/>
            <a:ext cx="2335173" cy="291822"/>
          </a:xfrm>
          <a:prstGeom prst="rect">
            <a:avLst/>
          </a:prstGeom>
          <a:noFill/>
          <a:ln/>
        </p:spPr>
        <p:txBody>
          <a:bodyPr wrap="none" lIns="0" tIns="0" rIns="0" bIns="0" rtlCol="0" anchor="t"/>
          <a:lstStyle/>
          <a:p>
            <a:pPr marL="0" indent="0" algn="l">
              <a:lnSpc>
                <a:spcPts val="2250"/>
              </a:lnSpc>
              <a:buNone/>
            </a:pPr>
            <a:r>
              <a:rPr lang="en-US" sz="1800" dirty="0">
                <a:solidFill>
                  <a:srgbClr val="2C2821"/>
                </a:solidFill>
                <a:latin typeface="Alice" pitchFamily="34" charset="0"/>
                <a:ea typeface="Alice" pitchFamily="34" charset="-122"/>
                <a:cs typeface="Alice" pitchFamily="34" charset="-120"/>
              </a:rPr>
              <a:t>Module-Specific Cases</a:t>
            </a:r>
            <a:endParaRPr lang="en-US" sz="1800" dirty="0"/>
          </a:p>
        </p:txBody>
      </p:sp>
      <p:sp>
        <p:nvSpPr>
          <p:cNvPr id="14" name="Text 8"/>
          <p:cNvSpPr/>
          <p:nvPr/>
        </p:nvSpPr>
        <p:spPr>
          <a:xfrm>
            <a:off x="6272927" y="6494383"/>
            <a:ext cx="3668673" cy="1195388"/>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Ensured test cases align with the module specialization (Admin or Employee), covering all relevant functionalities within the assigned area.</a:t>
            </a:r>
            <a:endParaRPr lang="en-US" sz="1450" dirty="0"/>
          </a:p>
        </p:txBody>
      </p:sp>
      <p:sp>
        <p:nvSpPr>
          <p:cNvPr id="15" name="مربع نص 14">
            <a:extLst>
              <a:ext uri="{FF2B5EF4-FFF2-40B4-BE49-F238E27FC236}">
                <a16:creationId xmlns:a16="http://schemas.microsoft.com/office/drawing/2014/main" id="{867D4348-2033-E9F8-905D-D31C435173CA}"/>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767007"/>
            <a:ext cx="11603192" cy="620078"/>
          </a:xfrm>
          <a:prstGeom prst="rect">
            <a:avLst/>
          </a:prstGeom>
          <a:noFill/>
          <a:ln/>
        </p:spPr>
        <p:txBody>
          <a:bodyPr wrap="none" lIns="0" tIns="0" rIns="0" bIns="0" rtlCol="0" anchor="t"/>
          <a:lstStyle/>
          <a:p>
            <a:pPr algn="l">
              <a:lnSpc>
                <a:spcPts val="4850"/>
              </a:lnSpc>
            </a:pPr>
            <a:r>
              <a:rPr lang="en-US" sz="3900">
                <a:solidFill>
                  <a:srgbClr val="233E32"/>
                </a:solidFill>
                <a:latin typeface="Alice"/>
                <a:ea typeface="Alice"/>
                <a:cs typeface="Alice" pitchFamily="34" charset="-120"/>
              </a:rPr>
              <a:t>Phase 4: Test Execution &amp; Bug Reporting &amp; RTM</a:t>
            </a:r>
            <a:endParaRPr lang="en-US" sz="3900">
              <a:latin typeface="Calibri"/>
              <a:ea typeface="Calibri"/>
              <a:cs typeface="Calibri"/>
            </a:endParaRPr>
          </a:p>
        </p:txBody>
      </p:sp>
      <p:sp>
        <p:nvSpPr>
          <p:cNvPr id="3" name="Text 1"/>
          <p:cNvSpPr/>
          <p:nvPr/>
        </p:nvSpPr>
        <p:spPr>
          <a:xfrm>
            <a:off x="793790" y="2783919"/>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This is where the designed test cases come to life. We executed each test case and meticulously recorded the outcomes, reporting any discrepancies as bugs.</a:t>
            </a:r>
            <a:endParaRPr lang="en-US" sz="1550" dirty="0"/>
          </a:p>
        </p:txBody>
      </p:sp>
      <p:sp>
        <p:nvSpPr>
          <p:cNvPr id="4" name="Text 2"/>
          <p:cNvSpPr/>
          <p:nvPr/>
        </p:nvSpPr>
        <p:spPr>
          <a:xfrm>
            <a:off x="793790" y="3840599"/>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233E32"/>
                </a:solidFill>
                <a:latin typeface="Alice" pitchFamily="34" charset="0"/>
                <a:ea typeface="Alice" pitchFamily="34" charset="-122"/>
                <a:cs typeface="Alice" pitchFamily="34" charset="-120"/>
              </a:rPr>
              <a:t>Execution Process:</a:t>
            </a:r>
            <a:endParaRPr lang="en-US" sz="1950" dirty="0"/>
          </a:p>
        </p:txBody>
      </p:sp>
      <p:sp>
        <p:nvSpPr>
          <p:cNvPr id="5" name="Text 3"/>
          <p:cNvSpPr/>
          <p:nvPr/>
        </p:nvSpPr>
        <p:spPr>
          <a:xfrm>
            <a:off x="793790" y="4349115"/>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2C2821"/>
                </a:solidFill>
                <a:latin typeface="Lora" pitchFamily="34" charset="0"/>
                <a:ea typeface="Lora" pitchFamily="34" charset="-122"/>
                <a:cs typeface="Lora" pitchFamily="34" charset="-120"/>
              </a:rPr>
              <a:t>We executed each test case following the detailed steps outlined in the design.</a:t>
            </a:r>
            <a:endParaRPr lang="en-US" sz="1550" dirty="0"/>
          </a:p>
        </p:txBody>
      </p:sp>
      <p:sp>
        <p:nvSpPr>
          <p:cNvPr id="6" name="Text 4"/>
          <p:cNvSpPr/>
          <p:nvPr/>
        </p:nvSpPr>
        <p:spPr>
          <a:xfrm>
            <a:off x="793790" y="5053608"/>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2C2821"/>
                </a:solidFill>
                <a:latin typeface="Lora" pitchFamily="34" charset="0"/>
                <a:ea typeface="Lora" pitchFamily="34" charset="-122"/>
                <a:cs typeface="Lora" pitchFamily="34" charset="-120"/>
              </a:rPr>
              <a:t>We marked the status of each test case as either 'Passed' or 'Failed' on the Trello board and in the test case document.</a:t>
            </a:r>
            <a:endParaRPr lang="en-US" sz="1550" dirty="0"/>
          </a:p>
        </p:txBody>
      </p:sp>
      <p:sp>
        <p:nvSpPr>
          <p:cNvPr id="7" name="Text 5"/>
          <p:cNvSpPr/>
          <p:nvPr/>
        </p:nvSpPr>
        <p:spPr>
          <a:xfrm>
            <a:off x="793790" y="5758101"/>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2C2821"/>
                </a:solidFill>
                <a:latin typeface="Lora" pitchFamily="34" charset="0"/>
                <a:ea typeface="Lora" pitchFamily="34" charset="-122"/>
                <a:cs typeface="Lora" pitchFamily="34" charset="-120"/>
              </a:rPr>
              <a:t>If a test case fails, We thoroughly investigated the issue to confirm it's a bug.</a:t>
            </a:r>
            <a:endParaRPr lang="en-US" sz="1550" dirty="0"/>
          </a:p>
        </p:txBody>
      </p:sp>
      <p:sp>
        <p:nvSpPr>
          <p:cNvPr id="8" name="Text 6"/>
          <p:cNvSpPr/>
          <p:nvPr/>
        </p:nvSpPr>
        <p:spPr>
          <a:xfrm>
            <a:off x="7564874" y="3840599"/>
            <a:ext cx="2530435" cy="310158"/>
          </a:xfrm>
          <a:prstGeom prst="rect">
            <a:avLst/>
          </a:prstGeom>
          <a:noFill/>
          <a:ln/>
        </p:spPr>
        <p:txBody>
          <a:bodyPr wrap="none" lIns="0" tIns="0" rIns="0" bIns="0" rtlCol="0" anchor="t"/>
          <a:lstStyle/>
          <a:p>
            <a:pPr marL="0" indent="0" algn="l">
              <a:lnSpc>
                <a:spcPts val="2400"/>
              </a:lnSpc>
              <a:buNone/>
            </a:pPr>
            <a:r>
              <a:rPr lang="en-US" sz="1950" dirty="0">
                <a:solidFill>
                  <a:srgbClr val="233E32"/>
                </a:solidFill>
                <a:latin typeface="Alice" pitchFamily="34" charset="0"/>
                <a:ea typeface="Alice" pitchFamily="34" charset="-122"/>
                <a:cs typeface="Alice" pitchFamily="34" charset="-120"/>
              </a:rPr>
              <a:t>Required Submissions:</a:t>
            </a:r>
            <a:endParaRPr lang="en-US" sz="1950" dirty="0"/>
          </a:p>
        </p:txBody>
      </p:sp>
      <p:sp>
        <p:nvSpPr>
          <p:cNvPr id="9" name="Text 7"/>
          <p:cNvSpPr/>
          <p:nvPr/>
        </p:nvSpPr>
        <p:spPr>
          <a:xfrm>
            <a:off x="7564874" y="4349115"/>
            <a:ext cx="6279356" cy="95261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2C2821"/>
                </a:solidFill>
                <a:latin typeface="Lora" pitchFamily="34" charset="0"/>
                <a:ea typeface="Lora" pitchFamily="34" charset="-122"/>
                <a:cs typeface="Lora" pitchFamily="34" charset="-120"/>
              </a:rPr>
              <a:t>Bug Report (PDF):</a:t>
            </a:r>
            <a:r>
              <a:rPr lang="en-US" sz="1550" dirty="0">
                <a:solidFill>
                  <a:srgbClr val="2C2821"/>
                </a:solidFill>
                <a:latin typeface="Lora" pitchFamily="34" charset="0"/>
                <a:ea typeface="Lora" pitchFamily="34" charset="-122"/>
                <a:cs typeface="Lora" pitchFamily="34" charset="-120"/>
              </a:rPr>
              <a:t> For every bug identified, We created a detailed bug report. Include steps to reproduce, actual vs. expected results, and screenshots.</a:t>
            </a:r>
            <a:endParaRPr lang="en-US" sz="1550" dirty="0"/>
          </a:p>
        </p:txBody>
      </p:sp>
      <p:sp>
        <p:nvSpPr>
          <p:cNvPr id="10" name="Text 8"/>
          <p:cNvSpPr/>
          <p:nvPr/>
        </p:nvSpPr>
        <p:spPr>
          <a:xfrm>
            <a:off x="7564874" y="5371148"/>
            <a:ext cx="6279356" cy="95261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2C2821"/>
                </a:solidFill>
                <a:latin typeface="Lora" pitchFamily="34" charset="0"/>
                <a:ea typeface="Lora" pitchFamily="34" charset="-122"/>
                <a:cs typeface="Lora" pitchFamily="34" charset="-120"/>
              </a:rPr>
              <a:t>Requirements Traceability Matrix (RTM):</a:t>
            </a:r>
            <a:r>
              <a:rPr lang="en-US" sz="1550" dirty="0">
                <a:solidFill>
                  <a:srgbClr val="2C2821"/>
                </a:solidFill>
                <a:latin typeface="Lora" pitchFamily="34" charset="0"/>
                <a:ea typeface="Lora" pitchFamily="34" charset="-122"/>
                <a:cs typeface="Lora" pitchFamily="34" charset="-120"/>
              </a:rPr>
              <a:t> We submitted an RTM that maps all tested requirements to their corresponding test cases and any identified bugs.</a:t>
            </a:r>
            <a:endParaRPr lang="en-US" sz="1550" dirty="0"/>
          </a:p>
        </p:txBody>
      </p:sp>
      <p:sp>
        <p:nvSpPr>
          <p:cNvPr id="11" name="مربع نص 10">
            <a:extLst>
              <a:ext uri="{FF2B5EF4-FFF2-40B4-BE49-F238E27FC236}">
                <a16:creationId xmlns:a16="http://schemas.microsoft.com/office/drawing/2014/main" id="{1F2DB1F8-F893-9735-69C7-435A4E0666B0}"/>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18216"/>
            <a:ext cx="9954935" cy="620078"/>
          </a:xfrm>
          <a:prstGeom prst="rect">
            <a:avLst/>
          </a:prstGeom>
          <a:noFill/>
          <a:ln/>
        </p:spPr>
        <p:txBody>
          <a:bodyPr wrap="none" lIns="0" tIns="0" rIns="0" bIns="0" rtlCol="0" anchor="t"/>
          <a:lstStyle/>
          <a:p>
            <a:pPr marL="0" indent="0" algn="l">
              <a:lnSpc>
                <a:spcPts val="4850"/>
              </a:lnSpc>
              <a:buNone/>
            </a:pPr>
            <a:r>
              <a:rPr lang="en-US" sz="3900" dirty="0">
                <a:solidFill>
                  <a:srgbClr val="233E32"/>
                </a:solidFill>
                <a:latin typeface="Alice" pitchFamily="34" charset="0"/>
                <a:ea typeface="Alice" pitchFamily="34" charset="-122"/>
                <a:cs typeface="Alice" pitchFamily="34" charset="-120"/>
              </a:rPr>
              <a:t>Phase 5: Test Summary &amp; Project Conclusion</a:t>
            </a:r>
            <a:endParaRPr lang="en-US" sz="3900" dirty="0"/>
          </a:p>
        </p:txBody>
      </p:sp>
      <p:sp>
        <p:nvSpPr>
          <p:cNvPr id="3" name="Text 1"/>
          <p:cNvSpPr/>
          <p:nvPr/>
        </p:nvSpPr>
        <p:spPr>
          <a:xfrm>
            <a:off x="793790" y="2935129"/>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The final phase involved compiling the findings into a comprehensive test summary report. This report highlighted the overall quality of the OrangeHRM system based on your testing efforts.</a:t>
            </a:r>
            <a:endParaRPr lang="en-US" sz="1550" dirty="0"/>
          </a:p>
        </p:txBody>
      </p:sp>
      <p:sp>
        <p:nvSpPr>
          <p:cNvPr id="4" name="Shape 2"/>
          <p:cNvSpPr/>
          <p:nvPr/>
        </p:nvSpPr>
        <p:spPr>
          <a:xfrm>
            <a:off x="669098" y="3892629"/>
            <a:ext cx="3468930" cy="248007"/>
          </a:xfrm>
          <a:prstGeom prst="roundRect">
            <a:avLst>
              <a:gd name="adj" fmla="val 12004"/>
            </a:avLst>
          </a:prstGeom>
          <a:solidFill>
            <a:srgbClr val="F0EDE6"/>
          </a:solidFill>
          <a:ln/>
        </p:spPr>
      </p:sp>
      <p:sp>
        <p:nvSpPr>
          <p:cNvPr id="5" name="Shape 3"/>
          <p:cNvSpPr/>
          <p:nvPr/>
        </p:nvSpPr>
        <p:spPr>
          <a:xfrm>
            <a:off x="669098" y="3892629"/>
            <a:ext cx="2996521" cy="248007"/>
          </a:xfrm>
          <a:prstGeom prst="roundRect">
            <a:avLst>
              <a:gd name="adj" fmla="val 12004"/>
            </a:avLst>
          </a:prstGeom>
          <a:solidFill>
            <a:srgbClr val="1B5F39"/>
          </a:solidFill>
          <a:ln/>
        </p:spPr>
      </p:sp>
      <p:sp>
        <p:nvSpPr>
          <p:cNvPr id="6" name="Text 4"/>
          <p:cNvSpPr/>
          <p:nvPr/>
        </p:nvSpPr>
        <p:spPr>
          <a:xfrm>
            <a:off x="4217584" y="3864920"/>
            <a:ext cx="425887" cy="248007"/>
          </a:xfrm>
          <a:prstGeom prst="rect">
            <a:avLst/>
          </a:prstGeom>
          <a:noFill/>
          <a:ln/>
        </p:spPr>
        <p:txBody>
          <a:bodyPr wrap="none" lIns="0" tIns="0" rIns="0" bIns="0" rtlCol="0" anchor="t"/>
          <a:lstStyle/>
          <a:p>
            <a:pPr marL="0" indent="0" algn="l">
              <a:lnSpc>
                <a:spcPts val="1950"/>
              </a:lnSpc>
              <a:buNone/>
            </a:pPr>
            <a:r>
              <a:rPr lang="en-US" sz="1950" dirty="0">
                <a:solidFill>
                  <a:srgbClr val="2C2821"/>
                </a:solidFill>
                <a:latin typeface="Alice"/>
                <a:ea typeface="Alice"/>
              </a:rPr>
              <a:t>87.75%</a:t>
            </a:r>
            <a:endParaRPr lang="en-US" sz="1950" dirty="0">
              <a:latin typeface="Alice"/>
              <a:ea typeface="Alice"/>
            </a:endParaRPr>
          </a:p>
        </p:txBody>
      </p:sp>
      <p:sp>
        <p:nvSpPr>
          <p:cNvPr id="7" name="Text 5"/>
          <p:cNvSpPr/>
          <p:nvPr/>
        </p:nvSpPr>
        <p:spPr>
          <a:xfrm>
            <a:off x="793790" y="4388644"/>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2C2821"/>
                </a:solidFill>
                <a:latin typeface="Alice" pitchFamily="34" charset="0"/>
                <a:ea typeface="Alice" pitchFamily="34" charset="-122"/>
                <a:cs typeface="Alice" pitchFamily="34" charset="-120"/>
              </a:rPr>
              <a:t>Passed Tests</a:t>
            </a:r>
            <a:endParaRPr lang="en-US" sz="1950" dirty="0"/>
          </a:p>
        </p:txBody>
      </p:sp>
      <p:sp>
        <p:nvSpPr>
          <p:cNvPr id="8" name="Text 6"/>
          <p:cNvSpPr/>
          <p:nvPr/>
        </p:nvSpPr>
        <p:spPr>
          <a:xfrm>
            <a:off x="793790" y="4817864"/>
            <a:ext cx="4182189" cy="63507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Percentage of test cases successfully executed with expected results.</a:t>
            </a:r>
            <a:endParaRPr lang="en-US" sz="1550" dirty="0"/>
          </a:p>
        </p:txBody>
      </p:sp>
      <p:sp>
        <p:nvSpPr>
          <p:cNvPr id="9" name="Shape 7"/>
          <p:cNvSpPr/>
          <p:nvPr/>
        </p:nvSpPr>
        <p:spPr>
          <a:xfrm>
            <a:off x="5099295" y="3864920"/>
            <a:ext cx="3607118" cy="248007"/>
          </a:xfrm>
          <a:prstGeom prst="roundRect">
            <a:avLst>
              <a:gd name="adj" fmla="val 12004"/>
            </a:avLst>
          </a:prstGeom>
          <a:solidFill>
            <a:srgbClr val="F0EDE6"/>
          </a:solidFill>
          <a:ln/>
        </p:spPr>
      </p:sp>
      <p:sp>
        <p:nvSpPr>
          <p:cNvPr id="10" name="Shape 8"/>
          <p:cNvSpPr/>
          <p:nvPr/>
        </p:nvSpPr>
        <p:spPr>
          <a:xfrm>
            <a:off x="5099295" y="3864920"/>
            <a:ext cx="541020" cy="248007"/>
          </a:xfrm>
          <a:prstGeom prst="roundRect">
            <a:avLst>
              <a:gd name="adj" fmla="val 12004"/>
            </a:avLst>
          </a:prstGeom>
          <a:solidFill>
            <a:srgbClr val="1B5F39"/>
          </a:solidFill>
          <a:ln/>
        </p:spPr>
      </p:sp>
      <p:sp>
        <p:nvSpPr>
          <p:cNvPr id="11" name="Text 9"/>
          <p:cNvSpPr/>
          <p:nvPr/>
        </p:nvSpPr>
        <p:spPr>
          <a:xfrm>
            <a:off x="8702841" y="3864920"/>
            <a:ext cx="426363" cy="248007"/>
          </a:xfrm>
          <a:prstGeom prst="rect">
            <a:avLst/>
          </a:prstGeom>
          <a:noFill/>
          <a:ln/>
        </p:spPr>
        <p:txBody>
          <a:bodyPr wrap="none" lIns="0" tIns="0" rIns="0" bIns="0" rtlCol="0" anchor="t"/>
          <a:lstStyle/>
          <a:p>
            <a:pPr marL="0" indent="0" algn="l">
              <a:lnSpc>
                <a:spcPts val="1950"/>
              </a:lnSpc>
              <a:buNone/>
            </a:pPr>
            <a:r>
              <a:rPr lang="en-US" sz="1950">
                <a:solidFill>
                  <a:srgbClr val="2C2821"/>
                </a:solidFill>
                <a:latin typeface="Alice"/>
                <a:ea typeface="Alice"/>
              </a:rPr>
              <a:t>12.25%</a:t>
            </a:r>
            <a:endParaRPr lang="en-US" sz="1950">
              <a:latin typeface="Alice"/>
              <a:ea typeface="Alice"/>
            </a:endParaRPr>
          </a:p>
        </p:txBody>
      </p:sp>
      <p:sp>
        <p:nvSpPr>
          <p:cNvPr id="12" name="Text 10"/>
          <p:cNvSpPr/>
          <p:nvPr/>
        </p:nvSpPr>
        <p:spPr>
          <a:xfrm>
            <a:off x="5223986" y="4388644"/>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2C2821"/>
                </a:solidFill>
                <a:latin typeface="Alice" pitchFamily="34" charset="0"/>
                <a:ea typeface="Alice" pitchFamily="34" charset="-122"/>
                <a:cs typeface="Alice" pitchFamily="34" charset="-120"/>
              </a:rPr>
              <a:t>Failed Tests</a:t>
            </a:r>
            <a:endParaRPr lang="en-US" sz="1950" dirty="0"/>
          </a:p>
        </p:txBody>
      </p:sp>
      <p:sp>
        <p:nvSpPr>
          <p:cNvPr id="13" name="Text 11"/>
          <p:cNvSpPr/>
          <p:nvPr/>
        </p:nvSpPr>
        <p:spPr>
          <a:xfrm>
            <a:off x="5223986" y="4817864"/>
            <a:ext cx="4182308" cy="63507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Percentage of test cases that revealed defects or did not meet expected outcomes.</a:t>
            </a:r>
            <a:endParaRPr lang="en-US" sz="1550" dirty="0"/>
          </a:p>
        </p:txBody>
      </p:sp>
      <p:sp>
        <p:nvSpPr>
          <p:cNvPr id="14" name="Shape 12"/>
          <p:cNvSpPr/>
          <p:nvPr/>
        </p:nvSpPr>
        <p:spPr>
          <a:xfrm>
            <a:off x="9654302" y="3864920"/>
            <a:ext cx="3582353" cy="248007"/>
          </a:xfrm>
          <a:prstGeom prst="roundRect">
            <a:avLst>
              <a:gd name="adj" fmla="val 12004"/>
            </a:avLst>
          </a:prstGeom>
          <a:solidFill>
            <a:srgbClr val="F0EDE6"/>
          </a:solidFill>
          <a:ln/>
        </p:spPr>
      </p:sp>
      <p:sp>
        <p:nvSpPr>
          <p:cNvPr id="16" name="Text 14"/>
          <p:cNvSpPr/>
          <p:nvPr/>
        </p:nvSpPr>
        <p:spPr>
          <a:xfrm>
            <a:off x="13260792" y="3864920"/>
            <a:ext cx="451128" cy="248007"/>
          </a:xfrm>
          <a:prstGeom prst="rect">
            <a:avLst/>
          </a:prstGeom>
          <a:noFill/>
          <a:ln/>
        </p:spPr>
        <p:txBody>
          <a:bodyPr wrap="none" lIns="0" tIns="0" rIns="0" bIns="0" rtlCol="0" anchor="t"/>
          <a:lstStyle/>
          <a:p>
            <a:pPr marL="0" indent="0" algn="l">
              <a:lnSpc>
                <a:spcPts val="1950"/>
              </a:lnSpc>
              <a:buNone/>
            </a:pPr>
            <a:r>
              <a:rPr lang="en-US" sz="1950">
                <a:solidFill>
                  <a:srgbClr val="2C2821"/>
                </a:solidFill>
                <a:latin typeface="Alice"/>
                <a:ea typeface="Alice"/>
                <a:cs typeface="Alice" pitchFamily="34" charset="-120"/>
              </a:rPr>
              <a:t>0%</a:t>
            </a:r>
            <a:endParaRPr lang="en-US" sz="1950">
              <a:latin typeface="Alice"/>
              <a:ea typeface="Alice"/>
            </a:endParaRPr>
          </a:p>
        </p:txBody>
      </p:sp>
      <p:sp>
        <p:nvSpPr>
          <p:cNvPr id="17" name="Text 15"/>
          <p:cNvSpPr/>
          <p:nvPr/>
        </p:nvSpPr>
        <p:spPr>
          <a:xfrm>
            <a:off x="9654302" y="4388644"/>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2C2821"/>
                </a:solidFill>
                <a:latin typeface="Alice" pitchFamily="34" charset="0"/>
                <a:ea typeface="Alice" pitchFamily="34" charset="-122"/>
                <a:cs typeface="Alice" pitchFamily="34" charset="-120"/>
              </a:rPr>
              <a:t>Skipped Tests</a:t>
            </a:r>
            <a:endParaRPr lang="en-US" sz="1950" dirty="0"/>
          </a:p>
        </p:txBody>
      </p:sp>
      <p:sp>
        <p:nvSpPr>
          <p:cNvPr id="18" name="Text 16"/>
          <p:cNvSpPr/>
          <p:nvPr/>
        </p:nvSpPr>
        <p:spPr>
          <a:xfrm>
            <a:off x="9654302" y="4817864"/>
            <a:ext cx="4182308" cy="63507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Percentage of test cases that were not executed due to dependencies or blockers.</a:t>
            </a:r>
            <a:endParaRPr lang="en-US" sz="1550" dirty="0"/>
          </a:p>
        </p:txBody>
      </p:sp>
      <p:sp>
        <p:nvSpPr>
          <p:cNvPr id="19" name="Text 17"/>
          <p:cNvSpPr/>
          <p:nvPr/>
        </p:nvSpPr>
        <p:spPr>
          <a:xfrm>
            <a:off x="793790" y="567618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The test summary report should provide an overview of the testing activities, key metrics, and an assessment of the product's quality readiness. The design of this report was flexible, allowing us to showcase our analytical and reporting skills.</a:t>
            </a:r>
            <a:endParaRPr lang="en-US" sz="1550" dirty="0"/>
          </a:p>
        </p:txBody>
      </p:sp>
      <p:sp>
        <p:nvSpPr>
          <p:cNvPr id="20" name="مربع نص 19">
            <a:extLst>
              <a:ext uri="{FF2B5EF4-FFF2-40B4-BE49-F238E27FC236}">
                <a16:creationId xmlns:a16="http://schemas.microsoft.com/office/drawing/2014/main" id="{EABB0570-37BF-B5D4-13E5-B382D98225C9}"/>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نسق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855</Words>
  <Application>Microsoft Office PowerPoint</Application>
  <PresentationFormat>Custom</PresentationFormat>
  <Paragraphs>67</Paragraphs>
  <Slides>7</Slides>
  <Notes>7</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PH-User</cp:lastModifiedBy>
  <cp:revision>34</cp:revision>
  <dcterms:created xsi:type="dcterms:W3CDTF">2025-06-25T19:51:47Z</dcterms:created>
  <dcterms:modified xsi:type="dcterms:W3CDTF">2025-06-27T01:33:57Z</dcterms:modified>
</cp:coreProperties>
</file>